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70" r:id="rId3"/>
    <p:sldId id="271" r:id="rId4"/>
    <p:sldId id="275" r:id="rId5"/>
    <p:sldId id="274" r:id="rId6"/>
    <p:sldId id="269" r:id="rId7"/>
    <p:sldId id="273" r:id="rId8"/>
    <p:sldId id="276" r:id="rId9"/>
    <p:sldId id="282" r:id="rId10"/>
    <p:sldId id="289" r:id="rId11"/>
    <p:sldId id="283" r:id="rId12"/>
    <p:sldId id="284" r:id="rId13"/>
    <p:sldId id="285" r:id="rId14"/>
    <p:sldId id="268" r:id="rId15"/>
    <p:sldId id="277" r:id="rId16"/>
    <p:sldId id="278" r:id="rId17"/>
    <p:sldId id="265" r:id="rId18"/>
    <p:sldId id="266" r:id="rId19"/>
    <p:sldId id="267" r:id="rId20"/>
    <p:sldId id="290" r:id="rId21"/>
    <p:sldId id="291" r:id="rId22"/>
    <p:sldId id="292" r:id="rId23"/>
    <p:sldId id="293" r:id="rId24"/>
    <p:sldId id="279" r:id="rId25"/>
    <p:sldId id="286" r:id="rId26"/>
    <p:sldId id="287" r:id="rId27"/>
    <p:sldId id="258" r:id="rId28"/>
    <p:sldId id="259" r:id="rId29"/>
    <p:sldId id="262" r:id="rId30"/>
    <p:sldId id="264" r:id="rId31"/>
    <p:sldId id="280" r:id="rId32"/>
    <p:sldId id="288" r:id="rId33"/>
    <p:sldId id="281" r:id="rId3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oliniowy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ytuł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6" name="Symbol zastępczy daty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ytuł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7" name="Symbol zastępczy zawartości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oliniowy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ytuł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ytuł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25" name="Symbol zastępczy teks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8" name="Symbol zastępczy zawartości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Łącznik prostoliniowy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24" name="Symbol zastępczy stopki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Łącznik prostoliniowy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29" name="Symbol zastępczy stopki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oliniowy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1" name="Symbol zastępczy daty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2014-11-15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tytuł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Łącznik prostoliniowy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Łącznik prostoliniowy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rkomania.org.pl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pl-PL" sz="2400" dirty="0" smtClean="0"/>
              <a:t>Wolność rodzi się z ograniczeń, a nie braku granic,</a:t>
            </a:r>
            <a:br>
              <a:rPr lang="pl-PL" sz="2400" dirty="0" smtClean="0"/>
            </a:br>
            <a:r>
              <a:rPr lang="pl-PL" sz="2400" dirty="0" smtClean="0"/>
              <a:t>swoboda nie oznacza zgody na wszystko…</a:t>
            </a:r>
            <a:br>
              <a:rPr lang="pl-PL" sz="2400" dirty="0" smtClean="0"/>
            </a:br>
            <a:r>
              <a:rPr lang="pl-PL" sz="1600" dirty="0"/>
              <a:t> </a:t>
            </a:r>
            <a:r>
              <a:rPr lang="pl-PL" sz="1600" dirty="0" smtClean="0"/>
              <a:t>           Jolanta Koczurowska MONAR</a:t>
            </a:r>
            <a:endParaRPr lang="pl-PL" sz="1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3600" b="1" dirty="0" smtClean="0"/>
              <a:t>Nasze dzieci i zagrożenia…</a:t>
            </a:r>
            <a:endParaRPr lang="pl-PL" sz="3600" b="1" dirty="0"/>
          </a:p>
        </p:txBody>
      </p:sp>
    </p:spTree>
    <p:extLst>
      <p:ext uri="{BB962C8B-B14F-4D97-AF65-F5344CB8AC3E}">
        <p14:creationId xmlns:p14="http://schemas.microsoft.com/office/powerpoint/2010/main" val="227344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Nastolatkowie…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065" y="1554163"/>
            <a:ext cx="4734269" cy="4525962"/>
          </a:xfrm>
        </p:spPr>
      </p:pic>
    </p:spTree>
    <p:extLst>
      <p:ext uri="{BB962C8B-B14F-4D97-AF65-F5344CB8AC3E}">
        <p14:creationId xmlns:p14="http://schemas.microsoft.com/office/powerpoint/2010/main" val="266794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pl-PL" dirty="0">
                <a:effectLst/>
              </a:rPr>
              <a:t>Dlaczego tak trudno  być rodzicem nastolatka?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pl-PL" dirty="0" smtClean="0"/>
              <a:t>Przyszło nam żyć w czasach, w których być rodzicem nastolatka jest coraz trudniej. Boimy się o nasze dzieci, że nie sprostamy trudnej roli rodzica, że nie uda się ustrzec dziecka przed zagrożeniami, których pojawia się coraz więcej</a:t>
            </a:r>
            <a:r>
              <a:rPr lang="pl-PL" dirty="0"/>
              <a:t> </a:t>
            </a:r>
            <a:r>
              <a:rPr lang="pl-PL" dirty="0" smtClean="0"/>
              <a:t>i których istoty często nie rozumiemy.</a:t>
            </a:r>
          </a:p>
          <a:p>
            <a:pPr algn="just">
              <a:buFont typeface="Wingdings" pitchFamily="2" charset="2"/>
              <a:buNone/>
            </a:pPr>
            <a:r>
              <a:rPr lang="pl-PL" altLang="pl-PL" dirty="0"/>
              <a:t>Młodzi ludzie buntują się przeciw dorosłym, a rodzice są pierwszymi dorosłymi, przeciw którym ten bunt jest skierowany. Dzieci w okresie dorastania chcą być traktowane Jak dorosłe i nie godzą się z zakazami </a:t>
            </a:r>
          </a:p>
          <a:p>
            <a:pPr algn="just">
              <a:buFont typeface="Wingdings" pitchFamily="2" charset="2"/>
              <a:buNone/>
            </a:pPr>
            <a:r>
              <a:rPr lang="pl-PL" altLang="pl-PL" dirty="0"/>
              <a:t>	i ograniczeniami stosowanymi przez rodziców. Taka postawa jest wyrazem naturalnego w tym wieku dążenia do wyodrębnienia się i niezależności, ale najczęściej rodzi konflikty.</a:t>
            </a:r>
          </a:p>
          <a:p>
            <a:pPr algn="just"/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15747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632848" cy="6048672"/>
          </a:xfrm>
        </p:spPr>
      </p:pic>
    </p:spTree>
    <p:extLst>
      <p:ext uri="{BB962C8B-B14F-4D97-AF65-F5344CB8AC3E}">
        <p14:creationId xmlns:p14="http://schemas.microsoft.com/office/powerpoint/2010/main" val="283989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Utrzymywanie więzi emocjonalnych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Dobry kontakt z rodzicami, poczucie komfortu i wsparcia jest jednym z najważniejszych czynników chroniących dziecko przed postępowaniem  problemowym.</a:t>
            </a:r>
          </a:p>
          <a:p>
            <a:r>
              <a:rPr lang="pl-PL" dirty="0" smtClean="0"/>
              <a:t>Okres adolescencji obfituje w trudności i kryzysy. Wspomnijmy własną młodość by lepiej zrozumieć zachowania naszego syna, córki</a:t>
            </a:r>
            <a:r>
              <a:rPr lang="pl-PL" dirty="0" smtClean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38172"/>
            <a:ext cx="4343400" cy="3648456"/>
          </a:xfrm>
        </p:spPr>
      </p:pic>
    </p:spTree>
    <p:extLst>
      <p:ext uri="{BB962C8B-B14F-4D97-AF65-F5344CB8AC3E}">
        <p14:creationId xmlns:p14="http://schemas.microsoft.com/office/powerpoint/2010/main" val="342771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Przełom </a:t>
            </a:r>
            <a:r>
              <a:rPr lang="pl-PL" dirty="0"/>
              <a:t>XX/XXI wieku:</a:t>
            </a:r>
            <a:br>
              <a:rPr lang="pl-PL" dirty="0"/>
            </a:br>
            <a:r>
              <a:rPr lang="pl-PL" dirty="0"/>
              <a:t>Gwałtowny wzrost zaburzeń</a:t>
            </a:r>
            <a:br>
              <a:rPr lang="pl-PL" dirty="0"/>
            </a:br>
            <a:r>
              <a:rPr lang="pl-PL" dirty="0"/>
              <a:t>i nowych uzależnień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pl-PL" dirty="0"/>
              <a:t>Anoreksja </a:t>
            </a:r>
            <a:endParaRPr lang="pl-PL" dirty="0" smtClean="0"/>
          </a:p>
          <a:p>
            <a:pPr algn="ctr"/>
            <a:r>
              <a:rPr lang="pl-PL" dirty="0" smtClean="0"/>
              <a:t>– </a:t>
            </a:r>
            <a:r>
              <a:rPr lang="pl-PL" dirty="0"/>
              <a:t>bulimia </a:t>
            </a:r>
          </a:p>
          <a:p>
            <a:pPr algn="ctr"/>
            <a:r>
              <a:rPr lang="pl-PL" dirty="0" smtClean="0"/>
              <a:t>– </a:t>
            </a:r>
            <a:r>
              <a:rPr lang="pl-PL" dirty="0"/>
              <a:t>lekomania </a:t>
            </a:r>
            <a:endParaRPr lang="pl-PL" dirty="0" smtClean="0"/>
          </a:p>
          <a:p>
            <a:pPr algn="ctr"/>
            <a:r>
              <a:rPr lang="pl-PL" dirty="0" smtClean="0"/>
              <a:t>–</a:t>
            </a:r>
            <a:r>
              <a:rPr lang="pl-PL" dirty="0" err="1" smtClean="0"/>
              <a:t>cyberholizm</a:t>
            </a:r>
            <a:endParaRPr lang="pl-PL" dirty="0"/>
          </a:p>
          <a:p>
            <a:pPr algn="ctr"/>
            <a:r>
              <a:rPr lang="pl-PL" dirty="0"/>
              <a:t>– </a:t>
            </a:r>
            <a:r>
              <a:rPr lang="pl-PL" dirty="0" smtClean="0"/>
              <a:t>seksoholizm</a:t>
            </a:r>
          </a:p>
          <a:p>
            <a:pPr algn="ctr"/>
            <a:r>
              <a:rPr lang="pl-PL" dirty="0" smtClean="0"/>
              <a:t> </a:t>
            </a:r>
            <a:r>
              <a:rPr lang="pl-PL" dirty="0"/>
              <a:t>– hazard </a:t>
            </a:r>
            <a:endParaRPr lang="pl-PL" dirty="0" smtClean="0"/>
          </a:p>
          <a:p>
            <a:pPr algn="ctr"/>
            <a:r>
              <a:rPr lang="pl-PL" dirty="0" smtClean="0"/>
              <a:t>– </a:t>
            </a:r>
            <a:r>
              <a:rPr lang="pl-PL" dirty="0"/>
              <a:t>pracoholizm</a:t>
            </a:r>
          </a:p>
          <a:p>
            <a:pPr algn="ctr"/>
            <a:r>
              <a:rPr lang="pl-PL" dirty="0"/>
              <a:t>– wizualizacje </a:t>
            </a:r>
            <a:endParaRPr lang="pl-PL" dirty="0" smtClean="0"/>
          </a:p>
          <a:p>
            <a:pPr algn="ctr"/>
            <a:r>
              <a:rPr lang="pl-PL" dirty="0" smtClean="0"/>
              <a:t>uzależnienia od</a:t>
            </a:r>
            <a:br>
              <a:rPr lang="pl-PL" dirty="0" smtClean="0"/>
            </a:br>
            <a:r>
              <a:rPr lang="pl-PL" dirty="0" smtClean="0"/>
              <a:t>człowieka </a:t>
            </a:r>
          </a:p>
          <a:p>
            <a:pPr algn="ctr"/>
            <a:r>
              <a:rPr lang="pl-PL" dirty="0" smtClean="0"/>
              <a:t>– </a:t>
            </a:r>
            <a:r>
              <a:rPr lang="pl-PL" dirty="0"/>
              <a:t>uzależnienia od idei</a:t>
            </a:r>
          </a:p>
          <a:p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2200275"/>
            <a:ext cx="3810000" cy="3524250"/>
          </a:xfrm>
        </p:spPr>
      </p:pic>
    </p:spTree>
    <p:extLst>
      <p:ext uri="{BB962C8B-B14F-4D97-AF65-F5344CB8AC3E}">
        <p14:creationId xmlns:p14="http://schemas.microsoft.com/office/powerpoint/2010/main" val="204614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Realne zagrożenia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Wiele niepokoju budzą zagrożenia związane z używaniem przez młodych środków psychoaktywnych –NARKOTYKÓW I DOPALACZY</a:t>
            </a:r>
          </a:p>
          <a:p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87080"/>
            <a:ext cx="4343400" cy="4350639"/>
          </a:xfrm>
        </p:spPr>
      </p:pic>
    </p:spTree>
    <p:extLst>
      <p:ext uri="{BB962C8B-B14F-4D97-AF65-F5344CB8AC3E}">
        <p14:creationId xmlns:p14="http://schemas.microsoft.com/office/powerpoint/2010/main" val="2282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Kilka słów o narkotykach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…to substancja pochodzenia naturalnego lub syntetycznego, która przyjęta przez człowieka wpływa na działanie układu nerwowego, a przez to zaburza jedną lub kilka funkcji organizmu. Efektem przyjmowania może być zależność fizyczna i psychiczna oraz szkodliwe następstwa dla zdrowia fizycznego i psychicznego.</a:t>
            </a:r>
          </a:p>
          <a:p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07870"/>
            <a:ext cx="4343400" cy="3909060"/>
          </a:xfrm>
        </p:spPr>
      </p:pic>
    </p:spTree>
    <p:extLst>
      <p:ext uri="{BB962C8B-B14F-4D97-AF65-F5344CB8AC3E}">
        <p14:creationId xmlns:p14="http://schemas.microsoft.com/office/powerpoint/2010/main" val="101734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>
                <a:effectLst/>
              </a:rPr>
              <a:t>Podział substancji uzależniających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pl-PL" altLang="pl-PL" dirty="0"/>
              <a:t>Substancje uzależniające dzielimy na:</a:t>
            </a:r>
          </a:p>
          <a:p>
            <a:r>
              <a:rPr lang="pl-PL" altLang="pl-PL" dirty="0"/>
              <a:t>Środki hamujące</a:t>
            </a:r>
          </a:p>
          <a:p>
            <a:r>
              <a:rPr lang="pl-PL" altLang="pl-PL" dirty="0"/>
              <a:t>Środki pobudzające</a:t>
            </a:r>
          </a:p>
          <a:p>
            <a:r>
              <a:rPr lang="pl-PL" altLang="pl-PL" dirty="0"/>
              <a:t>Środki zmieniające </a:t>
            </a:r>
          </a:p>
          <a:p>
            <a:pPr>
              <a:buFont typeface="Wingdings" pitchFamily="2" charset="2"/>
              <a:buNone/>
            </a:pPr>
            <a:r>
              <a:rPr lang="pl-PL" altLang="pl-PL" dirty="0"/>
              <a:t>	percepcję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864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6672"/>
            <a:ext cx="6768752" cy="5531445"/>
          </a:xfrm>
        </p:spPr>
      </p:pic>
    </p:spTree>
    <p:extLst>
      <p:ext uri="{BB962C8B-B14F-4D97-AF65-F5344CB8AC3E}">
        <p14:creationId xmlns:p14="http://schemas.microsoft.com/office/powerpoint/2010/main" val="355995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pl-PL" dirty="0"/>
              <a:t>Środki hamujące…</a:t>
            </a:r>
            <a:br>
              <a:rPr lang="pl-PL" altLang="pl-PL" dirty="0"/>
            </a:b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to alkohol, leki nasenne, leki uspokajające, opiaty, czyli heroina, morfina, opium oraz rozpuszczalniki. Cechuje je hamujące działanie na układ nerwowy.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	Ludzie biorą tego typu narkotyki po to, by doznać odprężenia, ulgi, by nie czuć ciężaru kłopotów, zapomnieć o stresie.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	Większość środków tej grupy wywołuje silną zależność psychiczną i fizyczną.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	Objawy przedawkowania polegają na pogłębiającym się hamowaniu funkcji układu nerwowego – spowolnieniu myśli, mowy, ruchów, narastającej senności aż do wystąpienia śpiączki.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	Zespół abstynencyjny bywa silnie wyrażony. Polega na odwrotności działania hamującego, czyli na pobudzeniu. Występują drgawki, napady lęku, omamy, wzrost ciśnienia krwi, przyspieszenie akcji serca. Zespół abstynencyjny wynikający z przerwania przyjmowania, niektórych z tych środków może nawet spowodować śmierć.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496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>
                <a:effectLst/>
              </a:rPr>
              <a:t>Środki pobudzające…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>
                <a:latin typeface="Arial" charset="0"/>
              </a:rPr>
              <a:t> </a:t>
            </a:r>
            <a:r>
              <a:rPr lang="pl-PL" altLang="pl-PL" dirty="0"/>
              <a:t>… to kokaina, amfetamina, kofeina, nikotyna, sterydy. Wspólną ich cechą jest działanie pobudzające na układ nerwowy, a w przypadku sterydów powodujące także przyrost masy mięśniowej.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	Ludzie używają środków pobudzających by przeżywać stany wzmożonego nastroju, zwiększać swą wydajność fizyczną i umysłowa, pokonywać zmęczenie i senność.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	Środki z tej grupy prowadzą do silnej zależności psychicznej i do daleko zaznaczonej zależności fizycznej.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     Objawy przedawkowania polegają na nasilającym się pobudzeniu. Czynność serca staje się bardzo szybka, niemiarowa, występuje wysokie ciśnienie krwi, drżenie ciała oraz znaczny niepokój. Przedawkowanie kokainy i amfetaminy może doprowadzić do psychozy z omamami, napadami szału i lęku, a nawet zgonu.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	Zespół abstynencyjny przejawia się odpornością pobudzenia, zmęczeniem, sennością, osłabieniem. Po przerwaniu używania kokainy, a także amfetamin mogą wystąpić stany depresyjne prowadzące do prób samobójczych.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336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>
                <a:effectLst/>
              </a:rPr>
              <a:t>Środki zmieniające percepcję…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 … to LSD, meskalina i psylocybina, PCP, </a:t>
            </a:r>
            <a:r>
              <a:rPr lang="pl-PL" altLang="pl-PL" dirty="0" err="1"/>
              <a:t>ecstasy</a:t>
            </a:r>
            <a:r>
              <a:rPr lang="pl-PL" altLang="pl-PL" dirty="0"/>
              <a:t>, marihuana. Powodują zmianę percepcji otaczającego świata i z tego względu są też nazwane halucynogenami.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	Ludzie sięgają po te środki w poszukiwaniu niezwykłych przeżyć i chęci oderwania się od codzienności.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	Występuje zależność psychiczna, natomiast nie stwierdzono wyraźnych objawów zależności fizycznej (z wyjątkiem PCP).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     Objawy przedawkowania. Ostre stany psychotyczne – całkowita dezorientacja, silny lęk, omamy, ogólne pobudzenie, przyspieszona akcja serca, podwyższone ciśnienie krwi, drgawki. Może dojść do zgonu poprzedzonego śpiączką lub też do samobójstwa dokonanego w stanie dezorientacji psychotycznej. Zagrożenie życia nie występuje w przypadku marihuany.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	Zespół abstynencyjny. Objawy zespołu abstynencyjnego nie występują (z wyjątkiem PCP), ponieważ nie wytwarza się zależność fizyczna.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5335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Dlaczego nastolatki uzależniają się szybciej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04800" y="1052736"/>
            <a:ext cx="4191000" cy="5544616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Okres dojrzewania – burze</a:t>
            </a:r>
          </a:p>
          <a:p>
            <a:pPr marL="0" indent="0">
              <a:buNone/>
            </a:pPr>
            <a:r>
              <a:rPr lang="pl-PL" dirty="0"/>
              <a:t>hormonalne i emocjonalne</a:t>
            </a:r>
          </a:p>
          <a:p>
            <a:r>
              <a:rPr lang="pl-PL" dirty="0"/>
              <a:t>1. „Walka” – hormony –</a:t>
            </a:r>
          </a:p>
          <a:p>
            <a:r>
              <a:rPr lang="pl-PL" dirty="0"/>
              <a:t>ciało i umysł</a:t>
            </a:r>
          </a:p>
          <a:p>
            <a:r>
              <a:rPr lang="pl-PL" dirty="0"/>
              <a:t>2. Estrogen i testosteron</a:t>
            </a:r>
          </a:p>
          <a:p>
            <a:r>
              <a:rPr lang="pl-PL" dirty="0"/>
              <a:t>wzmacniają ból tęsknoty</a:t>
            </a:r>
          </a:p>
          <a:p>
            <a:r>
              <a:rPr lang="pl-PL" dirty="0"/>
              <a:t>3. Obniżenie stężenia</a:t>
            </a:r>
          </a:p>
          <a:p>
            <a:r>
              <a:rPr lang="pl-PL" dirty="0"/>
              <a:t>serotoniny i większa</a:t>
            </a:r>
          </a:p>
          <a:p>
            <a:r>
              <a:rPr lang="pl-PL" dirty="0"/>
              <a:t>wrażliwość na </a:t>
            </a:r>
            <a:r>
              <a:rPr lang="pl-PL" dirty="0" smtClean="0"/>
              <a:t>pobudzenia</a:t>
            </a:r>
          </a:p>
          <a:p>
            <a:r>
              <a:rPr lang="pl-PL" dirty="0"/>
              <a:t>4. Umysł – pożądanie;</a:t>
            </a:r>
          </a:p>
          <a:p>
            <a:r>
              <a:rPr lang="pl-PL" dirty="0"/>
              <a:t>ciało – ból</a:t>
            </a:r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>
          <a:xfrm>
            <a:off x="4499992" y="1052736"/>
            <a:ext cx="4491608" cy="527186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pl-PL" dirty="0"/>
              <a:t>By dobrze się bawić.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l-PL" dirty="0"/>
              <a:t>By nie czuć się samotnym.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l-PL" dirty="0"/>
              <a:t>Za namową rówieśników.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l-PL" dirty="0"/>
              <a:t>Z ciekawości.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l-PL" dirty="0"/>
              <a:t>By radzić sobie ze stresem i napięciem.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l-PL" dirty="0"/>
              <a:t>By czuć się bardziej pewnym siebie.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l-PL" dirty="0"/>
              <a:t>By zapomnieć o problemach.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l-PL" dirty="0"/>
              <a:t>By przeżyć coś niesamowitego.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662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936104"/>
          </a:xfrm>
        </p:spPr>
        <p:txBody>
          <a:bodyPr>
            <a:normAutofit fontScale="90000"/>
          </a:bodyPr>
          <a:lstStyle/>
          <a:p>
            <a:r>
              <a:rPr lang="pl-PL" altLang="pl-PL" dirty="0">
                <a:effectLst/>
              </a:rPr>
              <a:t>Sygnały, które powinny zaniepokoić rodzica!!!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32859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l-PL" altLang="pl-PL" sz="2000" dirty="0"/>
              <a:t>Dziecko: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pl-PL" altLang="pl-PL" sz="2000" dirty="0"/>
              <a:t>oddala się od rodzica, staje się obce, mimo że wcześniej byli blisko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pl-PL" altLang="pl-PL" sz="2000" dirty="0"/>
              <a:t>wyraża niechęć do rozmów, unika kontaktu, kręci w rozmowie, kłamie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pl-PL" altLang="pl-PL" sz="2000" dirty="0"/>
              <a:t>ma kłopoty z nauką, choć wcześniej dobrze sobie radziło, wagaruje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pl-PL" altLang="pl-PL" sz="2000" dirty="0"/>
              <a:t>jest niecierpliwe, rozdrażnione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pl-PL" altLang="pl-PL" sz="2000" dirty="0"/>
              <a:t>jest na zmianę pobudzone lub ospałe, sypia o dziwnych porach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pl-PL" altLang="pl-PL" sz="2000" dirty="0"/>
              <a:t>znika często w ciągu dnia z domu pod dowolnym pretekstem i stara się unikać kontaktu po powrocie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pl-PL" altLang="pl-PL" sz="2000" dirty="0"/>
              <a:t>wraca bardzo późno lub bez uzgodnienia nocuje poza domem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pl-PL" altLang="pl-PL" sz="2000" dirty="0"/>
              <a:t>ma nowych znajomych, których nie chce zapraszać do domu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pl-PL" altLang="pl-PL" sz="2000" dirty="0"/>
              <a:t>kwestionuje szkodliwość narkotyków, uważa, że powinny być zalegalizowane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pl-PL" altLang="pl-PL" sz="2000" dirty="0"/>
              <a:t>ma nadmierny apetyt lub nie ma apetytu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pl-PL" altLang="pl-PL" sz="2000" dirty="0"/>
              <a:t>ma przekrwione oczy, zwężone lub rozszerzone źrenice, przewlekły katar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l-PL" altLang="pl-PL" sz="2000" dirty="0"/>
              <a:t>W pokoju dziecka dziwnie pachnie, miewa fifki i fajki różnych kształtów, bibułki do skrętów, biały proszek, pastylki nieznanego pochodzenia, opalone folie aluminiowe, leki bez recept, nieznane chemikalia.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l-PL" altLang="pl-PL" sz="2000" dirty="0"/>
              <a:t>Z domu znikają pieniądze i wartościowe rzeczy.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371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Zmiany w zachowaniu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  <a:defRPr/>
            </a:pPr>
            <a:r>
              <a:rPr lang="pl-PL" dirty="0"/>
              <a:t>nagłe zmiany nastroju i aktywności, okresy wzmożonego ożywienia przeplatane zmęczeniem i ospałością;</a:t>
            </a:r>
          </a:p>
          <a:p>
            <a:pPr>
              <a:buNone/>
              <a:defRPr/>
            </a:pPr>
            <a:r>
              <a:rPr lang="pl-PL" dirty="0"/>
              <a:t>- nadmierny apetyt lub jego brak;</a:t>
            </a:r>
          </a:p>
          <a:p>
            <a:pPr>
              <a:buNone/>
              <a:defRPr/>
            </a:pPr>
            <a:r>
              <a:rPr lang="pl-PL" dirty="0"/>
              <a:t>- spadek zainteresowania ulubionymi zajęciami;</a:t>
            </a:r>
          </a:p>
          <a:p>
            <a:pPr>
              <a:buNone/>
              <a:defRPr/>
            </a:pPr>
            <a:r>
              <a:rPr lang="pl-PL" dirty="0"/>
              <a:t>- niechęć do rozmów,  zamykanie się w sobie;</a:t>
            </a:r>
          </a:p>
          <a:p>
            <a:pPr>
              <a:buNone/>
              <a:defRPr/>
            </a:pPr>
            <a:r>
              <a:rPr lang="pl-PL" dirty="0"/>
              <a:t>- częste wietrzenie pokoju, używanie kadzidełek i odświeżaczy powietrza; </a:t>
            </a:r>
          </a:p>
          <a:p>
            <a:pPr>
              <a:buNone/>
              <a:defRPr/>
            </a:pPr>
            <a:r>
              <a:rPr lang="pl-PL" dirty="0"/>
              <a:t>- wyczuwalny słodki i mdły zapach na ubraniu czy w pokoju; </a:t>
            </a:r>
          </a:p>
          <a:p>
            <a:pPr>
              <a:buNone/>
              <a:defRPr/>
            </a:pPr>
            <a:r>
              <a:rPr lang="pl-PL" dirty="0"/>
              <a:t>- bunt, agresja, napady złości;</a:t>
            </a:r>
          </a:p>
          <a:p>
            <a:pPr>
              <a:buNone/>
              <a:defRPr/>
            </a:pPr>
            <a:r>
              <a:rPr lang="pl-PL" dirty="0"/>
              <a:t>- nagła zmiana przyjaciół;</a:t>
            </a:r>
          </a:p>
          <a:p>
            <a:pPr>
              <a:buNone/>
              <a:defRPr/>
            </a:pPr>
            <a:r>
              <a:rPr lang="pl-PL" dirty="0"/>
              <a:t>- spóźnienia, późne powroty do domu;</a:t>
            </a:r>
          </a:p>
          <a:p>
            <a:pPr>
              <a:buNone/>
              <a:defRPr/>
            </a:pPr>
            <a:r>
              <a:rPr lang="pl-PL" dirty="0"/>
              <a:t>- kłamstwa, niespodziewane wyjścia.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891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545360"/>
          </a:xfrm>
        </p:spPr>
        <p:txBody>
          <a:bodyPr>
            <a:normAutofit/>
          </a:bodyPr>
          <a:lstStyle/>
          <a:p>
            <a:r>
              <a:rPr lang="pl-PL" altLang="pl-PL" dirty="0">
                <a:effectLst/>
              </a:rPr>
              <a:t>Jeżeli zdarzy się, że twoje dziecko spróbuje narkotyku: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altLang="pl-PL" dirty="0"/>
              <a:t>Nie wpadaj w panikę i nie działaj pochopnie.</a:t>
            </a:r>
          </a:p>
          <a:p>
            <a:r>
              <a:rPr lang="pl-PL" altLang="pl-PL" dirty="0"/>
              <a:t>Zastanów się, dlaczego dziecko sięgnęło po narkotyk.</a:t>
            </a:r>
          </a:p>
          <a:p>
            <a:r>
              <a:rPr lang="pl-PL" altLang="pl-PL" dirty="0"/>
              <a:t>Pomyśl, jak możesz pomóc</a:t>
            </a:r>
            <a:r>
              <a:rPr lang="pl-PL" altLang="pl-PL" dirty="0" smtClean="0"/>
              <a:t>. </a:t>
            </a:r>
          </a:p>
          <a:p>
            <a:r>
              <a:rPr lang="pl-PL" altLang="pl-PL" dirty="0" smtClean="0"/>
              <a:t>Pomoc lekarska również wskazana.</a:t>
            </a:r>
            <a:endParaRPr lang="pl-PL" altLang="pl-PL" dirty="0"/>
          </a:p>
          <a:p>
            <a:endParaRPr lang="pl-PL" altLang="pl-PL" dirty="0" smtClean="0"/>
          </a:p>
          <a:p>
            <a:pPr marL="0" indent="0">
              <a:buNone/>
            </a:pPr>
            <a:endParaRPr lang="pl-PL" alt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3778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cap="small" dirty="0"/>
              <a:t>Jak reagować?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844824"/>
            <a:ext cx="8229600" cy="462560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pl-PL" altLang="pl-PL" b="1" dirty="0"/>
              <a:t>Nie działaj pod wpływem emocji, nie rozpoczynaj rozmowy, gdy dziecko jest odurzone.</a:t>
            </a:r>
            <a:r>
              <a:rPr lang="pl-PL" altLang="pl-PL" dirty="0"/>
              <a:t> </a:t>
            </a:r>
          </a:p>
          <a:p>
            <a:pPr algn="just"/>
            <a:r>
              <a:rPr lang="pl-PL" altLang="pl-PL" dirty="0"/>
              <a:t>Przygotuj się do rozmowy, zadbaj oto, by każde z was miało czas na tę rozmowę.</a:t>
            </a:r>
          </a:p>
          <a:p>
            <a:pPr algn="just"/>
            <a:r>
              <a:rPr lang="pl-PL" altLang="pl-PL" dirty="0"/>
              <a:t>Wysłuchaj co ma dopowiedzenia na swoją obronę, ale nie daj się zwieść łatwym tłumaczeniom. </a:t>
            </a:r>
          </a:p>
          <a:p>
            <a:pPr algn="just"/>
            <a:r>
              <a:rPr lang="pl-PL" altLang="pl-PL" dirty="0"/>
              <a:t>Nie ufaj zapewnieniom, że znaleziony w jego pokoju narkotyk lub dopalacz należy do kolegi. </a:t>
            </a:r>
          </a:p>
          <a:p>
            <a:pPr algn="just"/>
            <a:r>
              <a:rPr lang="pl-PL" altLang="pl-PL" dirty="0"/>
              <a:t>Nie daj się przekonać, że teraz taka moda i wszyscy je biorą. </a:t>
            </a:r>
          </a:p>
          <a:p>
            <a:pPr algn="just"/>
            <a:r>
              <a:rPr lang="pl-PL" altLang="pl-PL" dirty="0"/>
              <a:t>Nie uważaj za mniejsze zło, jeżeli mówi, że to „tylko trawka”.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2250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457200" y="548680"/>
            <a:ext cx="8363272" cy="553144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l-PL" altLang="pl-PL" dirty="0"/>
              <a:t>Nie obwiniaj się, kiedy mówi, że bierze z powodu kłopotów rodzinnych.</a:t>
            </a:r>
          </a:p>
          <a:p>
            <a:pPr algn="just"/>
            <a:r>
              <a:rPr lang="pl-PL" altLang="pl-PL" dirty="0"/>
              <a:t>Jeżeli zbadasz, że był to incydent – daj mu szansę, nie traktuj jak narkomana. </a:t>
            </a:r>
          </a:p>
          <a:p>
            <a:pPr algn="just"/>
            <a:r>
              <a:rPr lang="pl-PL" altLang="pl-PL" dirty="0"/>
              <a:t>Porozmawiaj o konsekwencjach i zagrożeniach z powodu narkotyków, a także na temat presji i manipulacji ze strony grupy biorącej narkotyki. </a:t>
            </a:r>
          </a:p>
          <a:p>
            <a:pPr algn="just"/>
            <a:r>
              <a:rPr lang="pl-PL" altLang="pl-PL" dirty="0"/>
              <a:t>Powiedz, że złamało zasady, zawiodło twoje zaufanie i jak źle się z tym czujesz. </a:t>
            </a:r>
          </a:p>
          <a:p>
            <a:pPr algn="just"/>
            <a:r>
              <a:rPr lang="pl-PL" altLang="pl-PL" dirty="0"/>
              <a:t>Ustalcie nowe reguły i stosuj zasadę „ograniczonego zaufania” dopóki nie upewnisz się, że wszystko jest w porządku.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668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cap="small" dirty="0"/>
              <a:t>Profilaktyka to przede wszystkim…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l-PL" altLang="pl-PL" b="1" dirty="0"/>
              <a:t>Okazywanie miłości i zainteresowania życiem dziecka </a:t>
            </a:r>
          </a:p>
          <a:p>
            <a:pPr lvl="1" algn="just"/>
            <a:r>
              <a:rPr lang="pl-PL" altLang="pl-PL" i="1" dirty="0"/>
              <a:t>Najważniejsza osoba</a:t>
            </a:r>
          </a:p>
          <a:p>
            <a:pPr lvl="1" algn="just"/>
            <a:r>
              <a:rPr lang="pl-PL" altLang="pl-PL" i="1" dirty="0"/>
              <a:t>Zdrowie i szczęście dziecka </a:t>
            </a:r>
          </a:p>
          <a:p>
            <a:pPr lvl="1" algn="just"/>
            <a:r>
              <a:rPr lang="pl-PL" altLang="pl-PL" i="1" dirty="0"/>
              <a:t>Przyjaciele</a:t>
            </a:r>
          </a:p>
          <a:p>
            <a:pPr lvl="1" algn="just"/>
            <a:r>
              <a:rPr lang="pl-PL" altLang="pl-PL" i="1" dirty="0"/>
              <a:t>Zainteresowania </a:t>
            </a:r>
          </a:p>
          <a:p>
            <a:pPr lvl="1" algn="just"/>
            <a:r>
              <a:rPr lang="pl-PL" altLang="pl-PL" i="1" dirty="0"/>
              <a:t>Sposoby spędzania czasu wolnego</a:t>
            </a:r>
          </a:p>
          <a:p>
            <a:pPr algn="just"/>
            <a:r>
              <a:rPr lang="pl-PL" altLang="pl-PL" b="1" dirty="0"/>
              <a:t>Dobre porozumiewanie się z dzieckiem</a:t>
            </a:r>
          </a:p>
          <a:p>
            <a:pPr lvl="1" algn="just"/>
            <a:r>
              <a:rPr lang="pl-PL" altLang="pl-PL" i="1" dirty="0"/>
              <a:t>Rozmowa, pytanie o zdanie dziecka</a:t>
            </a:r>
          </a:p>
          <a:p>
            <a:pPr lvl="1" algn="just"/>
            <a:r>
              <a:rPr lang="pl-PL" altLang="pl-PL" i="1" dirty="0"/>
              <a:t>Uważne słuchanie, </a:t>
            </a:r>
          </a:p>
          <a:p>
            <a:pPr lvl="1" algn="just"/>
            <a:r>
              <a:rPr lang="pl-PL" altLang="pl-PL" i="1" dirty="0"/>
              <a:t>Trudne tematy – o narkotykach, alkoholu, dojrzewaniu</a:t>
            </a:r>
            <a:endParaRPr lang="pl-PL" altLang="pl-PL" b="1" i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4228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cap="small" dirty="0"/>
              <a:t>Profilaktyka to przede wszystkim…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l-PL" altLang="pl-PL" b="1" dirty="0"/>
              <a:t>Zdrowa dyscyplina </a:t>
            </a:r>
          </a:p>
          <a:p>
            <a:pPr lvl="1" algn="just"/>
            <a:r>
              <a:rPr lang="pl-PL" altLang="pl-PL" i="1" dirty="0"/>
              <a:t>Jasne granice</a:t>
            </a:r>
          </a:p>
          <a:p>
            <a:pPr lvl="1" algn="just"/>
            <a:r>
              <a:rPr lang="pl-PL" altLang="pl-PL" i="1" dirty="0"/>
              <a:t>Zdecydowany sprzeciw wobec narkotyków i innych środków psychoaktywnych</a:t>
            </a:r>
          </a:p>
          <a:p>
            <a:pPr lvl="1" algn="just"/>
            <a:r>
              <a:rPr lang="pl-PL" altLang="pl-PL" i="1" dirty="0"/>
              <a:t>Oczekiwania i zasady dotyczące godzin powrotu do domu, kontaktów z kolegami</a:t>
            </a:r>
          </a:p>
          <a:p>
            <a:pPr lvl="1" algn="just"/>
            <a:r>
              <a:rPr lang="pl-PL" altLang="pl-PL" i="1" dirty="0"/>
              <a:t>Kontrola tego, na co wydawane jest kieszonkowe</a:t>
            </a:r>
          </a:p>
          <a:p>
            <a:pPr algn="just"/>
            <a:r>
              <a:rPr lang="pl-PL" altLang="pl-PL" b="1" dirty="0"/>
              <a:t>Wsparcie dziecka </a:t>
            </a:r>
          </a:p>
          <a:p>
            <a:pPr lvl="1" algn="just"/>
            <a:r>
              <a:rPr lang="pl-PL" altLang="pl-PL" i="1" dirty="0"/>
              <a:t>Docenianie wysiłków dziecka</a:t>
            </a:r>
          </a:p>
          <a:p>
            <a:pPr lvl="1" algn="just"/>
            <a:r>
              <a:rPr lang="pl-PL" altLang="pl-PL" i="1" dirty="0"/>
              <a:t>Pochwała za sukcesy i odpowiedzialność</a:t>
            </a:r>
          </a:p>
          <a:p>
            <a:pPr lvl="1" algn="just"/>
            <a:r>
              <a:rPr lang="pl-PL" altLang="pl-PL" i="1" dirty="0"/>
              <a:t>Zapewnienie o gotowości do niesienia pomocy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9578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pl-PL" b="1" dirty="0"/>
              <a:t>JAK ROZMAWIAĆ Z DZIECKIEM O DOPALACZACH?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l-PL" altLang="pl-PL" dirty="0"/>
              <a:t>Są to substancje bardzo niebezpieczne- nie znamy ich składu.</a:t>
            </a:r>
          </a:p>
          <a:p>
            <a:pPr algn="just"/>
            <a:r>
              <a:rPr lang="pl-PL" altLang="pl-PL" dirty="0"/>
              <a:t>Dopalacze zawierają substancje nie sprawdzone pod kątem ich wpływu na organizm ludzki</a:t>
            </a:r>
            <a:r>
              <a:rPr lang="pl-PL" altLang="pl-PL" dirty="0">
                <a:latin typeface="Arial" charset="0"/>
              </a:rPr>
              <a:t> </a:t>
            </a:r>
            <a:r>
              <a:rPr lang="pl-PL" altLang="pl-PL" dirty="0"/>
              <a:t>- mogą być bardzo niebezpieczne.</a:t>
            </a:r>
          </a:p>
          <a:p>
            <a:pPr algn="just"/>
            <a:r>
              <a:rPr lang="pl-PL" altLang="pl-PL" dirty="0"/>
              <a:t>Lista działań niepożądanych jest bardzo długa.</a:t>
            </a:r>
          </a:p>
          <a:p>
            <a:pPr algn="just"/>
            <a:r>
              <a:rPr lang="pl-PL" altLang="pl-PL" dirty="0"/>
              <a:t>Osoba sięgająca po te środki godzi się na  bycie „królikiem doświadczalnym”.</a:t>
            </a:r>
          </a:p>
          <a:p>
            <a:pPr algn="just"/>
            <a:r>
              <a:rPr lang="pl-PL" altLang="pl-PL" dirty="0"/>
              <a:t>Może się okazać, że w składzie specyfiku znajdą się substancje na które dziecko jest uczulone.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79997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5C2305"/>
                </a:solidFill>
              </a:rPr>
              <a:t>Więcej informacji o dopalaczach</a:t>
            </a:r>
            <a:br>
              <a:rPr lang="pl-P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5C2305"/>
                </a:solidFill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 charset="2"/>
              <a:buChar char=""/>
            </a:pPr>
            <a:r>
              <a:rPr lang="pl-PL" altLang="pl-PL" dirty="0">
                <a:latin typeface="Times New Roman" pitchFamily="18" charset="0"/>
              </a:rPr>
              <a:t>www.dopalaczeinfo.pl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 charset="2"/>
              <a:buChar char=""/>
            </a:pPr>
            <a:r>
              <a:rPr lang="pl-PL" altLang="pl-PL" dirty="0">
                <a:latin typeface="Times New Roman" pitchFamily="18" charset="0"/>
              </a:rPr>
              <a:t>www.kbpn.gov.pl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 charset="2"/>
              <a:buChar char=""/>
            </a:pPr>
            <a:r>
              <a:rPr lang="pl-PL" altLang="pl-PL" dirty="0">
                <a:latin typeface="Times New Roman" pitchFamily="18" charset="0"/>
              </a:rPr>
              <a:t>www.narkomania.org.pl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 charset="2"/>
              <a:buChar char=""/>
            </a:pPr>
            <a:r>
              <a:rPr lang="pl-PL" altLang="pl-PL" dirty="0">
                <a:latin typeface="Times New Roman" pitchFamily="18" charset="0"/>
              </a:rPr>
              <a:t>www.centrumprofilaktyki.org.pl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 charset="2"/>
              <a:buChar char=""/>
            </a:pPr>
            <a:r>
              <a:rPr lang="pl-PL" altLang="pl-PL" dirty="0">
                <a:latin typeface="Times New Roman" pitchFamily="18" charset="0"/>
              </a:rPr>
              <a:t>www.narkotyki.pl/nietypowe-uzaleznienia/dopalacze</a:t>
            </a:r>
          </a:p>
          <a:p>
            <a:pPr>
              <a:lnSpc>
                <a:spcPct val="15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 charset="2"/>
              <a:buChar char=""/>
            </a:pPr>
            <a:r>
              <a:rPr lang="pl-PL" altLang="pl-PL" dirty="0">
                <a:latin typeface="Times New Roman" pitchFamily="18" charset="0"/>
              </a:rPr>
              <a:t>www.dopalacze.x-res.eu </a:t>
            </a:r>
          </a:p>
          <a:p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077" y="1484784"/>
            <a:ext cx="1506537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866252"/>
            <a:ext cx="1500187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688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>
                <a:effectLst/>
              </a:rPr>
              <a:t>Narkotyki i prawo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dirty="0"/>
              <a:t>Powinieneś wiedzieć, że: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pl-PL" altLang="pl-PL" dirty="0"/>
              <a:t>Posiadanie narkotyków zagrożone jest karą </a:t>
            </a:r>
            <a:r>
              <a:rPr lang="pl-PL" altLang="pl-PL" dirty="0" err="1"/>
              <a:t>wiezienia</a:t>
            </a:r>
            <a:r>
              <a:rPr lang="pl-PL" altLang="pl-PL" dirty="0"/>
              <a:t> do lat 3.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pl-PL" altLang="pl-PL" dirty="0"/>
              <a:t>Posiadanie znacznej ilości narkotyków zagrożone jest karą więzienia do lat 5 i grzywną.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pl-PL" altLang="pl-PL" dirty="0"/>
              <a:t>Produkcja narkotyków zagrożona jest karą więzienia do lat 3. W przypadku produkcji znacznej ilości narkotyków przestępstwo zagrożone jest grzywną i karą więzienia na czas nie krótszy od lat 3.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pl-PL" altLang="pl-PL" dirty="0"/>
              <a:t>Handel narkotykami zagrożony jest karą więzienia do lat 10.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pl-PL" altLang="pl-PL" dirty="0"/>
              <a:t>Udzielanie lub nakłanianie do użycia narkotyków zagrożone jest karą więzienia do lat 5.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82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Testy do wykrywania narkotyków w moczu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dirty="0"/>
              <a:t>Jeżeli podejrzewasz, że dziecko zażywa narkotyki, a wyczerpałeś już inne sposoby, by zdiagnozować sytuacje – możesz sprawdzić to za pomocą testu. W wielu aptekach dostępne są testy, które wykrywają narkotyki w moczu na obecność m.in. amfetaminy, kokainy, morfiny, THC (marihuany, haszyszu).  </a:t>
            </a:r>
          </a:p>
          <a:p>
            <a:r>
              <a:rPr lang="pl-PL" b="1" u="sng" dirty="0" smtClean="0"/>
              <a:t>Lepiej zapobiegać niż leczyć!!!</a:t>
            </a:r>
            <a:endParaRPr lang="pl-PL" b="1" u="sng" dirty="0"/>
          </a:p>
        </p:txBody>
      </p:sp>
    </p:spTree>
    <p:extLst>
      <p:ext uri="{BB962C8B-B14F-4D97-AF65-F5344CB8AC3E}">
        <p14:creationId xmlns:p14="http://schemas.microsoft.com/office/powerpoint/2010/main" val="266496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pl-PL" dirty="0">
                <a:effectLst/>
              </a:rPr>
              <a:t>Zanim kupisz i zrobisz test powinieneś wiedzieć:</a:t>
            </a:r>
            <a:br>
              <a:rPr lang="pl-PL" altLang="pl-PL" dirty="0">
                <a:effectLst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pl-PL" altLang="pl-PL" dirty="0"/>
              <a:t>ile czasu upłynęło od ewentualnego zażycia narkotyku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pl-PL" altLang="pl-PL" dirty="0"/>
              <a:t>czy to na pewno mocz osoby badanej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pl-PL" altLang="pl-PL" dirty="0"/>
              <a:t>dobrze także wiedzieć, jaki narkotyk może wchodzić w grę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pl-PL" altLang="pl-PL" dirty="0"/>
              <a:t>Kiedy test może być przydatny?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pl-PL" altLang="pl-PL" dirty="0"/>
              <a:t>gdy dziecko zaprzecza, a możesz mieć podstawy sądzić, że jednak zażywa narkotyki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pl-PL" altLang="pl-PL" dirty="0"/>
              <a:t>gdy dziecko przestało używać narkotyków – dla kontroli utrzymania abstynencji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pl-PL" altLang="pl-PL" dirty="0"/>
              <a:t>Na jakie pytania odpowie test?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pl-PL" altLang="pl-PL" dirty="0"/>
              <a:t>czy dziecko zażyło dany narkotyk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pl-PL" altLang="pl-PL" dirty="0"/>
              <a:t>Na jakie pytanie nie odpowie test?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pl-PL" altLang="pl-PL" dirty="0"/>
              <a:t>czy ktoś jest uzależniony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pl-PL" altLang="pl-PL" dirty="0"/>
              <a:t>jak często bierze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pl-PL" altLang="pl-PL" dirty="0"/>
              <a:t>jak dużo zażył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5144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100" b="1" dirty="0"/>
              <a:t>Test na narkotyki w moczu: morfina THC kokaina amfetamina - MULTI Test 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37" y="2890837"/>
            <a:ext cx="2143125" cy="2143125"/>
          </a:xfrm>
        </p:spPr>
      </p:pic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pl-PL" sz="4000" b="1" dirty="0"/>
              <a:t>TEST DO UŻYTKU DOMOWEGO </a:t>
            </a:r>
          </a:p>
          <a:p>
            <a:pPr marL="0" indent="0">
              <a:buNone/>
            </a:pPr>
            <a:r>
              <a:rPr lang="pl-PL" sz="4000" b="1" dirty="0" smtClean="0"/>
              <a:t>- </a:t>
            </a:r>
            <a:r>
              <a:rPr lang="pl-PL" sz="4000" b="1" dirty="0"/>
              <a:t>O KAŻDEJ PORZE DNIA </a:t>
            </a:r>
          </a:p>
          <a:p>
            <a:pPr marL="0" indent="0">
              <a:buNone/>
            </a:pPr>
            <a:r>
              <a:rPr lang="pl-PL" sz="4000" b="1" dirty="0"/>
              <a:t>- SZYBKI I PROSTY W OBSŁUDZE </a:t>
            </a:r>
          </a:p>
          <a:p>
            <a:pPr marL="0" indent="0">
              <a:buNone/>
            </a:pPr>
            <a:r>
              <a:rPr lang="pl-PL" sz="4000" b="1" dirty="0"/>
              <a:t>WYKRYWA NARKOTYKI: </a:t>
            </a:r>
          </a:p>
          <a:p>
            <a:r>
              <a:rPr lang="pl-PL" sz="4000" b="1" dirty="0"/>
              <a:t>AMFETAMINA </a:t>
            </a:r>
          </a:p>
          <a:p>
            <a:r>
              <a:rPr lang="pl-PL" sz="4000" b="1" dirty="0"/>
              <a:t>KOKAINA </a:t>
            </a:r>
          </a:p>
          <a:p>
            <a:r>
              <a:rPr lang="pl-PL" sz="4000" b="1" dirty="0"/>
              <a:t>MORFINA </a:t>
            </a:r>
          </a:p>
          <a:p>
            <a:r>
              <a:rPr lang="pl-PL" sz="4000" b="1" dirty="0"/>
              <a:t>HEROINA </a:t>
            </a:r>
          </a:p>
          <a:p>
            <a:r>
              <a:rPr lang="pl-PL" sz="4000" b="1" dirty="0"/>
              <a:t>MARIHUANA </a:t>
            </a:r>
          </a:p>
          <a:p>
            <a:r>
              <a:rPr lang="pl-PL" sz="4000" b="1" dirty="0"/>
              <a:t>HASZYSZ </a:t>
            </a:r>
          </a:p>
          <a:p>
            <a:pPr marL="0" indent="0">
              <a:buNone/>
            </a:pPr>
            <a:r>
              <a:rPr lang="pl-PL" sz="4000" b="1" dirty="0"/>
              <a:t>W MOCZU </a:t>
            </a:r>
            <a:endParaRPr lang="pl-PL" sz="4000" b="1" dirty="0" smtClean="0"/>
          </a:p>
          <a:p>
            <a:pPr marL="0" indent="0" algn="just">
              <a:buNone/>
            </a:pPr>
            <a:r>
              <a:rPr lang="pl-PL" sz="4000" b="1" dirty="0" smtClean="0"/>
              <a:t>MULTI TEST JEST TESTEM WIELOPARAMETROWYM I SKŁADA SIĘ Z 4-CH PASKÓW TESTOWYCH UMIESZCZONYCH W JEDNEJ PLASTIKOWEJ OBUDOWIE. KAŻDY PASEK ODPOWIADA ZA WYKRYCIE INNEGO NARKOTYKU: MORFINY, THC, KOKAINY I AMFETAMINY. </a:t>
            </a:r>
          </a:p>
          <a:p>
            <a:pPr marL="0" indent="0">
              <a:buNone/>
            </a:pPr>
            <a:r>
              <a:rPr lang="pl-PL" dirty="0"/>
              <a:t/>
            </a:r>
            <a:br>
              <a:rPr lang="pl-PL" dirty="0"/>
            </a:b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8304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INTERPRETACJA WYNIKÓW DLA KAŻDEGO NARKOTYKU </a:t>
            </a:r>
          </a:p>
        </p:txBody>
      </p:sp>
      <p:pic>
        <p:nvPicPr>
          <p:cNvPr id="5" name="Symbol zastępczy zawartości 4" descr="http://aptekaslonik.pl/pic/FOTO/Fotki%20opisy/test1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3600400" cy="2314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ymbol zastępczy zawartości 5" descr="http://aptekaslonik.pl/pic/FOTO/Fotki%20opisy/test2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1700808"/>
            <a:ext cx="2880319" cy="241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7848872" cy="1159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10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INTERPRETACJA </a:t>
            </a:r>
            <a:r>
              <a:rPr lang="pl-PL" dirty="0"/>
              <a:t>WYNIKÓW DLA KAŻDEGO NARKOTYKU </a:t>
            </a:r>
            <a:br>
              <a:rPr lang="pl-PL" dirty="0"/>
            </a:br>
            <a:endParaRPr lang="pl-PL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518544"/>
              </p:ext>
            </p:extLst>
          </p:nvPr>
        </p:nvGraphicFramePr>
        <p:xfrm>
          <a:off x="683568" y="1556792"/>
          <a:ext cx="7488832" cy="3297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3550"/>
                <a:gridCol w="6515282"/>
              </a:tblGrid>
              <a:tr h="1456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400" dirty="0">
                          <a:effectLst/>
                        </a:rPr>
                        <a:t>Dodatni wynik 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400" dirty="0">
                          <a:effectLst/>
                        </a:rPr>
                        <a:t>Pojawia się tylko jeden barwny prążek: w strefie kontrolnej C. Brak barwnego prążka w strefie testowej T.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400" dirty="0">
                          <a:effectLst/>
                        </a:rPr>
                        <a:t>W badanym moczu stwierdza się obecność narkotyku. 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8406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400">
                          <a:effectLst/>
                        </a:rPr>
                        <a:t>Ujemny wynik </a:t>
                      </a:r>
                      <a:endParaRPr lang="pl-P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400" dirty="0">
                          <a:effectLst/>
                        </a:rPr>
                        <a:t>Pojawiają się dwa barwne prążki: w strefie testowej T i kontrolnej C. Intensywność barwy prążka testowego może być słabsza lub mocniejsza niż prążka kontrolnego.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400" dirty="0">
                          <a:effectLst/>
                        </a:rPr>
                        <a:t>W badanym moczu nie stwierdza się obecności narkotyku. 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39552" y="4898286"/>
            <a:ext cx="771076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pl-PL" altLang="pl-PL" sz="16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Jeśli w okienku wynikowym na paskach testowych nie pojawi się prążek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altLang="pl-PL" sz="1600" dirty="0">
              <a:solidFill>
                <a:srgbClr val="00008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6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kontrolny C, to należy powt</a:t>
            </a:r>
            <a:r>
              <a:rPr kumimoji="0" lang="pl-PL" altLang="pl-PL" sz="16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kumimoji="0" lang="pl-PL" altLang="pl-PL" sz="16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rzyć badanie używając nowego testu</a:t>
            </a:r>
            <a:r>
              <a:rPr kumimoji="0" lang="pl-PL" altLang="pl-PL" sz="8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pl-PL" alt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43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 smtClean="0"/>
              <a:t>Gdzie szukać pomocy</a:t>
            </a:r>
            <a:endParaRPr lang="pl-P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348880"/>
            <a:ext cx="3378200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rostokąt 2"/>
          <p:cNvSpPr/>
          <p:nvPr/>
        </p:nvSpPr>
        <p:spPr>
          <a:xfrm>
            <a:off x="251520" y="1813173"/>
            <a:ext cx="4752528" cy="414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pl-PL" sz="2000" dirty="0" smtClean="0"/>
          </a:p>
          <a:p>
            <a:pPr algn="ctr">
              <a:defRPr/>
            </a:pPr>
            <a:r>
              <a:rPr lang="pl-PL" sz="2000" dirty="0"/>
              <a:t>Pedagog szkolny, wychowawca, nauczyciel</a:t>
            </a:r>
          </a:p>
          <a:p>
            <a:pPr algn="ctr">
              <a:defRPr/>
            </a:pPr>
            <a:endParaRPr lang="pl-PL" sz="2000" dirty="0"/>
          </a:p>
          <a:p>
            <a:pPr algn="ctr">
              <a:defRPr/>
            </a:pPr>
            <a:r>
              <a:rPr lang="pl-PL" sz="2000" dirty="0" smtClean="0"/>
              <a:t>Antynarkotykowy </a:t>
            </a:r>
            <a:r>
              <a:rPr lang="pl-PL" sz="2000" dirty="0"/>
              <a:t>Telefon Zaufania 0 801 199 990</a:t>
            </a:r>
          </a:p>
          <a:p>
            <a:pPr algn="ctr">
              <a:defRPr/>
            </a:pPr>
            <a:r>
              <a:rPr lang="pl-PL" sz="2000" dirty="0"/>
              <a:t>Antynarkotykowa Poradnia Internetowa  </a:t>
            </a:r>
            <a:r>
              <a:rPr lang="pl-PL" sz="2000" dirty="0">
                <a:hlinkClick r:id="rId3"/>
              </a:rPr>
              <a:t>www.narkomania.org.pl</a:t>
            </a:r>
            <a:endParaRPr lang="pl-PL" sz="2000" dirty="0"/>
          </a:p>
          <a:p>
            <a:pPr algn="ctr">
              <a:defRPr/>
            </a:pPr>
            <a:r>
              <a:rPr lang="pl-PL" sz="2000" dirty="0"/>
              <a:t>Ogólnopolski telefon zaufania Komendy Głównej Policji  0 800 120 226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endParaRPr lang="pl-PL" altLang="pl-PL" sz="2000" b="1" kern="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endParaRPr lang="pl-PL" altLang="pl-PL" sz="1400" kern="0" dirty="0">
              <a:solidFill>
                <a:srgbClr val="000000"/>
              </a:solidFill>
              <a:latin typeface="Comic Sans MS" pitchFamily="66" charset="0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endParaRPr lang="pl-PL" altLang="pl-PL" sz="1400" kern="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endParaRPr lang="pl-PL" altLang="pl-PL" sz="1400" kern="0" dirty="0">
              <a:solidFill>
                <a:srgbClr val="000000"/>
              </a:solidFill>
              <a:latin typeface="Comic Sans MS" pitchFamily="66" charset="0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endParaRPr lang="pl-PL" altLang="pl-PL" sz="1400" kern="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0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 refleksji…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…Ach ta dzisiejsza młodzież..</a:t>
            </a:r>
          </a:p>
          <a:p>
            <a:r>
              <a:rPr lang="pl-PL" dirty="0" smtClean="0"/>
              <a:t>Ta dzisiejsza młodzież jest dokładnie taka, jak ją wychowamy. Jeśli skutecznie wyposażymy ją w mechanizmy obronne, damy poczucie bezpieczeństwa, troski i opieki, możemy być pewni, że skala zagrożeń stopniowo będzie się zmniejszać. Tyczy to się zarówno narkotyków, jak i alkoholu, przestępstw czy agresji. Pamiętajmy, że dziecko tyle miłości ile dostanie, tyle z nawiązką puści w świat…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2094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6624736" cy="6408712"/>
          </a:xfrm>
        </p:spPr>
      </p:pic>
    </p:spTree>
    <p:extLst>
      <p:ext uri="{BB962C8B-B14F-4D97-AF65-F5344CB8AC3E}">
        <p14:creationId xmlns:p14="http://schemas.microsoft.com/office/powerpoint/2010/main" val="228339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pl-PL" sz="1400" dirty="0" smtClean="0"/>
              <a:t>Pedagog </a:t>
            </a:r>
            <a:br>
              <a:rPr lang="pl-PL" sz="1400" dirty="0" smtClean="0"/>
            </a:br>
            <a:r>
              <a:rPr lang="pl-PL" sz="1400" dirty="0" smtClean="0"/>
              <a:t>Katarzyna </a:t>
            </a:r>
            <a:r>
              <a:rPr lang="pl-PL" sz="1400" dirty="0" err="1" smtClean="0"/>
              <a:t>Fąferek</a:t>
            </a:r>
            <a:r>
              <a:rPr lang="pl-PL" sz="1400" dirty="0" smtClean="0"/>
              <a:t/>
            </a:r>
            <a:br>
              <a:rPr lang="pl-PL" sz="1400" dirty="0" smtClean="0"/>
            </a:br>
            <a:endParaRPr lang="pl-PL" sz="1400" dirty="0"/>
          </a:p>
        </p:txBody>
      </p:sp>
      <p:sp>
        <p:nvSpPr>
          <p:cNvPr id="5" name="Podtytu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pl-PL" dirty="0" smtClean="0"/>
              <a:t>Dziękuję za uwagę</a:t>
            </a:r>
            <a:r>
              <a:rPr lang="pl-PL" dirty="0" smtClean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413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ędrówka">
  <a:themeElements>
    <a:clrScheme name="Wędrówk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Wędrówk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ędrówk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254</TotalTime>
  <Words>1611</Words>
  <Application>Microsoft Office PowerPoint</Application>
  <PresentationFormat>Pokaz na ekranie (4:3)</PresentationFormat>
  <Paragraphs>210</Paragraphs>
  <Slides>33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4" baseType="lpstr">
      <vt:lpstr>Wędrówka</vt:lpstr>
      <vt:lpstr>Wolność rodzi się z ograniczeń, a nie braku granic, swoboda nie oznacza zgody na wszystko…             Jolanta Koczurowska MONAR</vt:lpstr>
      <vt:lpstr>Nastolatkowie…</vt:lpstr>
      <vt:lpstr>Dlaczego tak trudno  być rodzicem nastolatka?</vt:lpstr>
      <vt:lpstr>Prezentacja programu PowerPoint</vt:lpstr>
      <vt:lpstr>Utrzymywanie więzi emocjonalnych</vt:lpstr>
      <vt:lpstr> Przełom XX/XXI wieku: Gwałtowny wzrost zaburzeń i nowych uzależnień </vt:lpstr>
      <vt:lpstr>Realne zagrożenia</vt:lpstr>
      <vt:lpstr>Kilka słów o narkotykach</vt:lpstr>
      <vt:lpstr>Podział substancji uzależniających</vt:lpstr>
      <vt:lpstr>Prezentacja programu PowerPoint</vt:lpstr>
      <vt:lpstr>Środki hamujące… </vt:lpstr>
      <vt:lpstr>Środki pobudzające…</vt:lpstr>
      <vt:lpstr>Środki zmieniające percepcję…</vt:lpstr>
      <vt:lpstr>Dlaczego nastolatki uzależniają się szybciej </vt:lpstr>
      <vt:lpstr>Sygnały, które powinny zaniepokoić rodzica!!!</vt:lpstr>
      <vt:lpstr>Zmiany w zachowaniu</vt:lpstr>
      <vt:lpstr>Jeżeli zdarzy się, że twoje dziecko spróbuje narkotyku:</vt:lpstr>
      <vt:lpstr>Jak reagować?</vt:lpstr>
      <vt:lpstr>Prezentacja programu PowerPoint</vt:lpstr>
      <vt:lpstr>Profilaktyka to przede wszystkim…</vt:lpstr>
      <vt:lpstr>Profilaktyka to przede wszystkim…</vt:lpstr>
      <vt:lpstr>JAK ROZMAWIAĆ Z DZIECKIEM O DOPALACZACH?</vt:lpstr>
      <vt:lpstr>Więcej informacji o dopalaczach </vt:lpstr>
      <vt:lpstr>Narkotyki i prawo</vt:lpstr>
      <vt:lpstr>Testy do wykrywania narkotyków w moczu</vt:lpstr>
      <vt:lpstr>Zanim kupisz i zrobisz test powinieneś wiedzieć: </vt:lpstr>
      <vt:lpstr>Test na narkotyki w moczu: morfina THC kokaina amfetamina - MULTI Test </vt:lpstr>
      <vt:lpstr>INTERPRETACJA WYNIKÓW DLA KAŻDEGO NARKOTYKU </vt:lpstr>
      <vt:lpstr> INTERPRETACJA WYNIKÓW DLA KAŻDEGO NARKOTYKU  </vt:lpstr>
      <vt:lpstr>Gdzie szukać pomocy</vt:lpstr>
      <vt:lpstr>Do refleksji…</vt:lpstr>
      <vt:lpstr>Prezentacja programu PowerPoint</vt:lpstr>
      <vt:lpstr>Pedagog  Katarzyna Fąferek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Kasia F</dc:creator>
  <cp:lastModifiedBy>Kasia F</cp:lastModifiedBy>
  <cp:revision>22</cp:revision>
  <dcterms:created xsi:type="dcterms:W3CDTF">2014-11-13T12:58:40Z</dcterms:created>
  <dcterms:modified xsi:type="dcterms:W3CDTF">2014-11-15T21:43:43Z</dcterms:modified>
</cp:coreProperties>
</file>